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16"/>
  </p:notesMasterIdLst>
  <p:sldIdLst>
    <p:sldId id="301" r:id="rId2"/>
    <p:sldId id="326" r:id="rId3"/>
    <p:sldId id="341" r:id="rId4"/>
    <p:sldId id="342" r:id="rId5"/>
    <p:sldId id="346" r:id="rId6"/>
    <p:sldId id="357" r:id="rId7"/>
    <p:sldId id="352" r:id="rId8"/>
    <p:sldId id="332" r:id="rId9"/>
    <p:sldId id="354" r:id="rId10"/>
    <p:sldId id="343" r:id="rId11"/>
    <p:sldId id="356" r:id="rId12"/>
    <p:sldId id="359" r:id="rId13"/>
    <p:sldId id="358" r:id="rId14"/>
    <p:sldId id="286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3399"/>
    </p:penClr>
  </p:showPr>
  <p:clrMru>
    <a:srgbClr val="A80040"/>
    <a:srgbClr val="1D4F2C"/>
    <a:srgbClr val="379955"/>
    <a:srgbClr val="349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86474" autoAdjust="0"/>
  </p:normalViewPr>
  <p:slideViewPr>
    <p:cSldViewPr>
      <p:cViewPr varScale="1">
        <p:scale>
          <a:sx n="74" d="100"/>
          <a:sy n="74" d="100"/>
        </p:scale>
        <p:origin x="-107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dirty="0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1B28E-3D7B-4014-BE41-8A6DBDB59C1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C2341-57EE-45EE-9650-E0477C716A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7190E-F04B-436E-A109-E1948E7348D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69225" cy="18256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A5F6-3477-42BF-B20A-DB91548785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09F83-3A16-458B-A333-C10E828097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2981822-B8AD-4634-BE39-ACB5104D44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76FE9-E528-4BD0-814B-DC2F06EFFF9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96A82-D523-4C31-A868-8C58395DC97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F19A5-ACFB-4197-ADCB-6FE19F8193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F78DA-DCAA-409B-99B6-295277A450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7143-CB68-44B6-B3E1-4EF6A8AAC1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0969C-B093-4A15-B5BE-E8DB4B7D3E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7875"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1E55159-DBCE-4162-BE9A-9E18A26B48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slow" advTm="7875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ll%20Users\Dokumenty\Moja%20muzyka\Przyk&#322;adowa%20muzyka\Dziewi&#261;ta%20symfonia%20Beethovena%20(Scherzo).wma" TargetMode="Externa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188640"/>
          <a:ext cx="2664419" cy="2595135"/>
        </p:xfrm>
        <a:graphic>
          <a:graphicData uri="http://schemas.openxmlformats.org/presentationml/2006/ole">
            <p:oleObj spid="_x0000_s1026" r:id="rId6" imgW="1865880" imgH="1865880" progId="">
              <p:embed/>
            </p:oleObj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0928"/>
            <a:ext cx="9144000" cy="144016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soft" dir="t">
              <a:rot lat="0" lon="0" rev="16800000"/>
            </a:lightRig>
          </a:scene3d>
          <a:sp3d>
            <a:bevelT prst="relaxedInset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Wolontariusz</a:t>
            </a:r>
            <a:r>
              <a:rPr lang="en-GB" sz="6600" b="1" dirty="0" smtClean="0">
                <a:solidFill>
                  <a:schemeClr val="accent1"/>
                </a:solidFill>
                <a:latin typeface="Baskerville Old Face" pitchFamily="18" charset="0"/>
                <a:ea typeface="Batang" pitchFamily="18" charset="-127"/>
              </a:rPr>
              <a:t> </a:t>
            </a: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Roku 20</a:t>
            </a:r>
            <a:r>
              <a:rPr lang="pl-PL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15</a:t>
            </a:r>
            <a:endParaRPr lang="en-GB" sz="6600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  <a:ea typeface="Batang" pitchFamily="18" charset="-127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835696" y="260648"/>
            <a:ext cx="7308304" cy="2852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 b="1" i="1" dirty="0">
                <a:solidFill>
                  <a:srgbClr val="1D4F2C"/>
                </a:solidFill>
                <a:latin typeface="Bell MT" pitchFamily="18" charset="0"/>
              </a:rPr>
              <a:t>Miejski Ośrodek </a:t>
            </a:r>
            <a:r>
              <a:rPr lang="en-GB" sz="3400" b="1" i="1" dirty="0" err="1">
                <a:solidFill>
                  <a:srgbClr val="1D4F2C"/>
                </a:solidFill>
                <a:latin typeface="Bell MT" pitchFamily="18" charset="0"/>
              </a:rPr>
              <a:t>Pomocy</a:t>
            </a:r>
            <a:r>
              <a:rPr lang="en-GB" sz="3400" b="1" i="1" dirty="0">
                <a:solidFill>
                  <a:srgbClr val="1D4F2C"/>
                </a:solidFill>
                <a:latin typeface="Bell MT" pitchFamily="18" charset="0"/>
              </a:rPr>
              <a:t> Społecznej </a:t>
            </a:r>
            <a:r>
              <a:rPr lang="pl-PL" sz="3400" b="1" i="1" dirty="0">
                <a:solidFill>
                  <a:srgbClr val="1D4F2C"/>
                </a:solidFill>
                <a:latin typeface="Bell MT" pitchFamily="18" charset="0"/>
              </a:rPr>
              <a:t>            </a:t>
            </a:r>
            <a:r>
              <a:rPr lang="en-GB" sz="3400" b="1" i="1" dirty="0">
                <a:solidFill>
                  <a:srgbClr val="1D4F2C"/>
                </a:solidFill>
                <a:latin typeface="Bell MT" pitchFamily="18" charset="0"/>
              </a:rPr>
              <a:t>w Przasnyszu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4293097"/>
            <a:ext cx="7524328" cy="2564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relaxedInset"/>
          </a:sp3d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3200" i="1" dirty="0" smtClean="0">
              <a:latin typeface="Book Antiqua" pitchFamily="18" charset="0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i="1" dirty="0" smtClean="0">
                <a:solidFill>
                  <a:srgbClr val="1D4F2C"/>
                </a:solidFill>
                <a:latin typeface="Bell MT" pitchFamily="18" charset="0"/>
              </a:rPr>
              <a:t>„To człowiek człowiekowi 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i="1" dirty="0" smtClean="0">
                <a:solidFill>
                  <a:srgbClr val="1D4F2C"/>
                </a:solidFill>
                <a:latin typeface="Bell MT" pitchFamily="18" charset="0"/>
              </a:rPr>
              <a:t>najbardziej 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 i="1" dirty="0" smtClean="0">
                <a:solidFill>
                  <a:srgbClr val="1D4F2C"/>
                </a:solidFill>
                <a:latin typeface="Bell MT" pitchFamily="18" charset="0"/>
              </a:rPr>
              <a:t>potrzebny jest do szczęścia” 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b="1" i="1" dirty="0" smtClean="0">
                <a:solidFill>
                  <a:srgbClr val="1D4F2C"/>
                </a:solidFill>
                <a:latin typeface="Bell MT" pitchFamily="18" charset="0"/>
              </a:rPr>
              <a:t>                                                            Albert Schweitzer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i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" name="Dziewiąta symfonia Beethovena (Scherzo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1314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Alicja Adamczyk i Patrycja Bączek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rgbClr val="A80040"/>
                </a:solidFill>
                <a:latin typeface="Bell MT" pitchFamily="18" charset="0"/>
              </a:rPr>
              <a:t>Wolontariusz  Pracujący w Zespole Szkolno – Rewalidacyjno – Wychowawczym JESTEM oraz w Publicznym Gimnazjum </a:t>
            </a:r>
            <a:r>
              <a:rPr lang="pl-PL" sz="2500" i="1" dirty="0" err="1" smtClean="0">
                <a:solidFill>
                  <a:srgbClr val="A80040"/>
                </a:solidFill>
                <a:latin typeface="Bell MT" pitchFamily="18" charset="0"/>
              </a:rPr>
              <a:t>im.Noblistów</a:t>
            </a:r>
            <a:r>
              <a:rPr lang="pl-PL" sz="2500" i="1" dirty="0" smtClean="0">
                <a:solidFill>
                  <a:srgbClr val="A80040"/>
                </a:solidFill>
                <a:latin typeface="Bell MT" pitchFamily="18" charset="0"/>
              </a:rPr>
              <a:t> Polskich Pomagający Dzieciom w Nauce </a:t>
            </a:r>
            <a:endParaRPr lang="pl-PL" sz="2500" i="1" dirty="0">
              <a:solidFill>
                <a:srgbClr val="A80040"/>
              </a:solidFill>
              <a:latin typeface="Bell MT" pitchFamily="18" charset="0"/>
            </a:endParaRPr>
          </a:p>
        </p:txBody>
      </p:sp>
      <p:pic>
        <p:nvPicPr>
          <p:cNvPr id="7" name="Symbol zastępczy zawartości 6" descr="JESTEM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24408"/>
            <a:ext cx="4464496" cy="2968415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Symbol zastępczy zawartości 4" descr="JESTEM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4282" y="1700808"/>
            <a:ext cx="4223702" cy="2808312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8434" name="Picture 2" descr="C:\Documents and Settings\admin\Pulpit\DSC_0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6"/>
            <a:ext cx="3960440" cy="2633208"/>
          </a:xfrm>
          <a:prstGeom prst="roundRect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42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"/>
            <a:ext cx="8640960" cy="1196751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Maria </a:t>
            </a:r>
            <a:r>
              <a:rPr lang="pl-PL" sz="2500" i="1" dirty="0" err="1" smtClean="0">
                <a:solidFill>
                  <a:srgbClr val="1D4F2C"/>
                </a:solidFill>
                <a:latin typeface="Bell MT" pitchFamily="18" charset="0"/>
              </a:rPr>
              <a:t>Wysk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Za najdłuższy staż </a:t>
            </a:r>
            <a:r>
              <a:rPr lang="pl-PL" sz="2500" i="1" dirty="0" err="1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wolontarystyczny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5" name="Symbol zastępczy zawartości 4" descr="obraz  Projekt 3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268760"/>
            <a:ext cx="4860095" cy="3253453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840427" cy="2880320"/>
          </a:xfrm>
          <a:prstGeom prst="roundRect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385" name="Picture 1" descr="C:\Documents and Settings\admin\Pulpit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3789040"/>
            <a:ext cx="4320481" cy="2892525"/>
          </a:xfrm>
          <a:prstGeom prst="roundRect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75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1D4F2C"/>
                </a:solidFill>
                <a:latin typeface="Bell MT" pitchFamily="18" charset="0"/>
              </a:rPr>
              <a:t>Wyróżnienie specjalne</a:t>
            </a:r>
            <a:r>
              <a:rPr lang="pl-PL" sz="7200" i="1" dirty="0" smtClean="0">
                <a:solidFill>
                  <a:srgbClr val="1D4F2C"/>
                </a:solidFill>
                <a:latin typeface="Bell MT" pitchFamily="18" charset="0"/>
              </a:rPr>
              <a:t/>
            </a:r>
            <a:br>
              <a:rPr lang="pl-PL" sz="7200" i="1" dirty="0" smtClean="0">
                <a:solidFill>
                  <a:srgbClr val="1D4F2C"/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rgbClr val="A80040"/>
                </a:solidFill>
                <a:latin typeface="Bell MT" pitchFamily="18" charset="0"/>
              </a:rPr>
              <a:t>dla Magdaleny  Izabeli Sokołowskiej</a:t>
            </a:r>
            <a:r>
              <a:rPr lang="pl-PL" sz="2800" dirty="0" smtClean="0"/>
              <a:t>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  <a:t>za szczególne zaangażowanie w różne formy pracy </a:t>
            </a:r>
            <a:r>
              <a:rPr lang="pl-PL" sz="2200" i="1" dirty="0" err="1" smtClean="0">
                <a:solidFill>
                  <a:srgbClr val="A80040"/>
                </a:solidFill>
                <a:latin typeface="Bell MT" pitchFamily="18" charset="0"/>
              </a:rPr>
              <a:t>wolontariackiej</a:t>
            </a:r>
            <a: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  <a:t> </a:t>
            </a:r>
            <a:endParaRPr lang="pl-PL" sz="2200" dirty="0"/>
          </a:p>
        </p:txBody>
      </p:sp>
      <p:pic>
        <p:nvPicPr>
          <p:cNvPr id="4" name="Symbol zastępczy zawartości 3" descr="Mag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2209" y="1556792"/>
            <a:ext cx="7771925" cy="5148900"/>
          </a:xfrm>
        </p:spPr>
      </p:pic>
    </p:spTree>
  </p:cSld>
  <p:clrMapOvr>
    <a:masterClrMapping/>
  </p:clrMapOvr>
  <p:transition spd="slow" advTm="7875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Wolontariat\Wolontariat 2015\FFŚ 2015\na stronę www FFŚ 2015\DSC_1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2118"/>
            <a:ext cx="4320480" cy="2861599"/>
          </a:xfrm>
          <a:prstGeom prst="roundRect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Symbol zastępczy zawartości 5" descr="obraz  Projekt 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8409" y="1557345"/>
            <a:ext cx="4572063" cy="3060638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rgbClr val="1D4F2C"/>
                </a:solidFill>
                <a:latin typeface="Bell MT" pitchFamily="18" charset="0"/>
              </a:rPr>
              <a:t>Wyróżnienie specjalne </a:t>
            </a:r>
            <a:br>
              <a:rPr lang="pl-PL" sz="2800" i="1" dirty="0" smtClean="0">
                <a:solidFill>
                  <a:srgbClr val="1D4F2C"/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rgbClr val="A80040"/>
                </a:solidFill>
                <a:latin typeface="Bell MT" pitchFamily="18" charset="0"/>
              </a:rPr>
              <a:t>dla ośmiu wolontariuszy </a:t>
            </a:r>
            <a:r>
              <a:rPr lang="pl-PL" sz="2800" i="1" dirty="0" smtClean="0">
                <a:solidFill>
                  <a:srgbClr val="A80040"/>
                </a:solidFill>
                <a:latin typeface="Bell MT" pitchFamily="18" charset="0"/>
              </a:rPr>
              <a:t/>
            </a:r>
            <a:br>
              <a:rPr lang="pl-PL" sz="2800" i="1" dirty="0" smtClean="0">
                <a:solidFill>
                  <a:srgbClr val="A80040"/>
                </a:solidFill>
                <a:latin typeface="Bell MT" pitchFamily="18" charset="0"/>
              </a:rPr>
            </a:br>
            <a: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  <a:t>z </a:t>
            </a:r>
            <a: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  <a:t>klasy IV </a:t>
            </a:r>
            <a: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  <a:t>Technikum Ekonomicznego </a:t>
            </a:r>
            <a:b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</a:br>
            <a:r>
              <a:rPr lang="pl-PL" sz="2200" i="1" dirty="0" smtClean="0">
                <a:solidFill>
                  <a:srgbClr val="A80040"/>
                </a:solidFill>
                <a:latin typeface="Bell MT" pitchFamily="18" charset="0"/>
              </a:rPr>
              <a:t>za zaangażowanie w wolontariat akcyjny</a:t>
            </a:r>
            <a:endParaRPr lang="pl-PL" sz="2200" i="1" dirty="0">
              <a:solidFill>
                <a:srgbClr val="A80040"/>
              </a:solidFill>
              <a:latin typeface="Bell MT" pitchFamily="18" charset="0"/>
            </a:endParaRPr>
          </a:p>
        </p:txBody>
      </p:sp>
      <p:pic>
        <p:nvPicPr>
          <p:cNvPr id="5" name="Symbol zastępczy zawartości 4" descr="DSC_145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1" y="1440228"/>
            <a:ext cx="3888432" cy="2575455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385" name="Picture 1" descr="C:\Documents and Settings\admin\Pulpit\maja_(3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12894"/>
            <a:ext cx="4320480" cy="2889320"/>
          </a:xfrm>
          <a:prstGeom prst="roundRect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-252536" y="2780928"/>
            <a:ext cx="9649072" cy="90805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Wolontariusz Roku 20</a:t>
            </a:r>
            <a:r>
              <a:rPr lang="pl-PL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15</a:t>
            </a:r>
            <a:endParaRPr lang="en-GB" sz="6600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  <a:ea typeface="Batang" pitchFamily="18" charset="-127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907704" y="188640"/>
            <a:ext cx="7488832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relaxedInset"/>
          </a:sp3d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300" b="1" i="1" dirty="0">
                <a:solidFill>
                  <a:srgbClr val="1D4F2C"/>
                </a:solidFill>
                <a:latin typeface="Bell MT" pitchFamily="18" charset="0"/>
              </a:rPr>
              <a:t>Miejski Ośrodek </a:t>
            </a:r>
            <a:r>
              <a:rPr lang="en-GB" sz="3300" b="1" i="1" dirty="0" smtClean="0">
                <a:solidFill>
                  <a:srgbClr val="1D4F2C"/>
                </a:solidFill>
                <a:latin typeface="Bell MT" pitchFamily="18" charset="0"/>
              </a:rPr>
              <a:t>Pomocy</a:t>
            </a:r>
            <a:r>
              <a:rPr lang="pl-PL" sz="3300" b="1" i="1" dirty="0" smtClean="0">
                <a:solidFill>
                  <a:srgbClr val="1D4F2C"/>
                </a:solidFill>
                <a:latin typeface="Bell MT" pitchFamily="18" charset="0"/>
              </a:rPr>
              <a:t> </a:t>
            </a:r>
            <a:r>
              <a:rPr lang="en-GB" sz="3300" b="1" i="1" dirty="0" smtClean="0">
                <a:solidFill>
                  <a:srgbClr val="1D4F2C"/>
                </a:solidFill>
                <a:latin typeface="Bell MT" pitchFamily="18" charset="0"/>
              </a:rPr>
              <a:t>Społecznej </a:t>
            </a:r>
            <a:endParaRPr lang="pl-PL" sz="3300" b="1" i="1" dirty="0" smtClean="0">
              <a:solidFill>
                <a:srgbClr val="1D4F2C"/>
              </a:solidFill>
              <a:latin typeface="Bell MT" pitchFamily="18" charset="0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300" b="1" i="1" dirty="0" smtClean="0">
                <a:solidFill>
                  <a:srgbClr val="1D4F2C"/>
                </a:solidFill>
                <a:latin typeface="Bell MT" pitchFamily="18" charset="0"/>
              </a:rPr>
              <a:t>w</a:t>
            </a:r>
            <a:r>
              <a:rPr lang="pl-PL" sz="3300" b="1" i="1" dirty="0" smtClean="0">
                <a:solidFill>
                  <a:srgbClr val="1D4F2C"/>
                </a:solidFill>
                <a:latin typeface="Bell MT" pitchFamily="18" charset="0"/>
              </a:rPr>
              <a:t> </a:t>
            </a:r>
            <a:r>
              <a:rPr lang="en-GB" sz="3300" b="1" i="1" dirty="0">
                <a:solidFill>
                  <a:srgbClr val="1D4F2C"/>
                </a:solidFill>
                <a:latin typeface="Bell MT" pitchFamily="18" charset="0"/>
              </a:rPr>
              <a:t>Przasnyszu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9512" y="258896"/>
          <a:ext cx="2592288" cy="2453869"/>
        </p:xfrm>
        <a:graphic>
          <a:graphicData uri="http://schemas.openxmlformats.org/presentationml/2006/ole">
            <p:oleObj spid="_x0000_s2050" r:id="rId4" imgW="1865880" imgH="1865880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67744" y="4869160"/>
            <a:ext cx="6696744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relaxedInset"/>
          </a:sp3d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i="1" dirty="0" smtClean="0">
                <a:solidFill>
                  <a:srgbClr val="1D4F2C"/>
                </a:solidFill>
                <a:latin typeface="Bell MT" pitchFamily="18" charset="0"/>
              </a:rPr>
              <a:t>„Szczęście to jedyna rzecz, która się mnoży,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i="1" dirty="0" smtClean="0">
                <a:solidFill>
                  <a:srgbClr val="1D4F2C"/>
                </a:solidFill>
                <a:latin typeface="Bell MT" pitchFamily="18" charset="0"/>
              </a:rPr>
              <a:t>jeśli się ją dzieli”.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i="1" dirty="0" smtClean="0">
                <a:solidFill>
                  <a:srgbClr val="1D4F2C"/>
                </a:solidFill>
                <a:latin typeface="Bell MT" pitchFamily="18" charset="0"/>
              </a:rPr>
              <a:t/>
            </a:r>
            <a:br>
              <a:rPr lang="pl-PL" sz="2400" b="1" i="1" dirty="0" smtClean="0">
                <a:solidFill>
                  <a:srgbClr val="1D4F2C"/>
                </a:solidFill>
                <a:latin typeface="Bell MT" pitchFamily="18" charset="0"/>
              </a:rPr>
            </a:br>
            <a:r>
              <a:rPr lang="pl-PL" sz="2400" b="1" i="1" dirty="0" smtClean="0">
                <a:solidFill>
                  <a:srgbClr val="1D4F2C"/>
                </a:solidFill>
                <a:latin typeface="Bell MT" pitchFamily="18" charset="0"/>
              </a:rPr>
              <a:t>                                         Albert Schweitzer</a:t>
            </a:r>
          </a:p>
          <a:p>
            <a:pPr>
              <a:lnSpc>
                <a:spcPct val="100000"/>
              </a:lnSpc>
              <a:spcBef>
                <a:spcPts val="25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 advTm="171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816425" cy="5109594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 vert="horz" anchor="ctr" anchorCtr="1">
            <a:noAutofit/>
          </a:bodyPr>
          <a:lstStyle/>
          <a:p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Natalia Wójcik i Kinga </a:t>
            </a:r>
            <a:r>
              <a:rPr lang="pl-PL" sz="2500" i="1" dirty="0" err="1" smtClean="0">
                <a:solidFill>
                  <a:srgbClr val="1D4F2C"/>
                </a:solidFill>
                <a:latin typeface="Bell MT" pitchFamily="18" charset="0"/>
              </a:rPr>
              <a:t>Modelska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– Mały Wolontariusz Roku 2015</a:t>
            </a:r>
          </a:p>
        </p:txBody>
      </p:sp>
      <p:pic>
        <p:nvPicPr>
          <p:cNvPr id="6" name="Symbol zastępczy zawartości 5" descr="MW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9004" y="1883052"/>
            <a:ext cx="4672782" cy="3490164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281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DSCN47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608511" cy="3456383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060847"/>
          </a:xfrm>
        </p:spPr>
        <p:txBody>
          <a:bodyPr>
            <a:normAutofit/>
          </a:bodyPr>
          <a:lstStyle/>
          <a:p>
            <a:pPr algn="ctr"/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Daria Lena Wójcicka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Świetlicy „Promyk Jutrzenki” Zgromadzenia SS. Miłosierdzia Św. Wincentego a` Paulo 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 Przasnyszu</a:t>
            </a:r>
            <a:endParaRPr lang="pl-PL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Symbol zastępczy zawartości 9" descr="DSCN47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196244"/>
            <a:ext cx="4344482" cy="3258361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 advTm="1312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99"/>
          </a:xfrm>
        </p:spPr>
        <p:txBody>
          <a:bodyPr>
            <a:normAutofit/>
          </a:bodyPr>
          <a:lstStyle/>
          <a:p>
            <a:pPr algn="ctr"/>
            <a:r>
              <a:rPr lang="pl-PL" sz="2500" b="1" i="1" dirty="0" smtClean="0">
                <a:solidFill>
                  <a:srgbClr val="1D4F2C"/>
                </a:solidFill>
                <a:latin typeface="Bell MT" pitchFamily="18" charset="0"/>
              </a:rPr>
              <a:t>Wojciech Ostrowski</a:t>
            </a:r>
            <a:r>
              <a:rPr lang="pl-PL" sz="25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Filii nr 1 Miejskiej Biblioteki Publicznej im. Zofii Nałkowskiej w Przasnyszu</a:t>
            </a:r>
            <a:endParaRPr lang="pl-PL" sz="2500" b="1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9" name="Symbol zastępczy zawartości 8" descr="MB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04061"/>
            <a:ext cx="3330091" cy="5027785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Symbol zastępczy zawartości 9" descr="MBP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9" y="1495523"/>
            <a:ext cx="3283747" cy="4957813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813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04864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rgbClr val="1D4F2C"/>
                </a:solidFill>
                <a:latin typeface="Bell MT" pitchFamily="18" charset="0"/>
              </a:rPr>
              <a:t>Aleksandra </a:t>
            </a:r>
            <a:r>
              <a:rPr lang="pl-PL" sz="2800" i="1" dirty="0" err="1" smtClean="0">
                <a:solidFill>
                  <a:srgbClr val="1D4F2C"/>
                </a:solidFill>
                <a:latin typeface="Bell MT" pitchFamily="18" charset="0"/>
              </a:rPr>
              <a:t>Mięsowska</a:t>
            </a: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na Rzecz Dzieci Szkoły Podstawowej 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nr 1 z Oddziałami Integracyjnymi im. Kawalerów Orderu Uśmiechu w Przasnyszu Pomagający Dzieciom w Nauce</a:t>
            </a:r>
            <a:endParaRPr lang="pl-PL" sz="28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6" name="Symbol zastępczy zawartości 5" descr="Ola Miesow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9" y="2149476"/>
            <a:ext cx="5976664" cy="4482498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812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836712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Teresa Grabowska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Domu Pomocy Społecznej</a:t>
            </a:r>
            <a:endParaRPr lang="pl-PL" sz="2500" dirty="0"/>
          </a:p>
        </p:txBody>
      </p:sp>
      <p:pic>
        <p:nvPicPr>
          <p:cNvPr id="8" name="Symbol zastępczy obrazu 7" descr="DPS T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12438"/>
            <a:ext cx="3744416" cy="4992556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bevelT w="114300" prst="artDeco"/>
            <a:contourClr>
              <a:schemeClr val="tx2">
                <a:shade val="50000"/>
              </a:schemeClr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8568952" cy="792089"/>
          </a:xfrm>
        </p:spPr>
        <p:txBody>
          <a:bodyPr>
            <a:noAutofit/>
          </a:bodyPr>
          <a:lstStyle/>
          <a:p>
            <a:r>
              <a:rPr lang="pl-PL" sz="24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Zgromadzenia SS. Miłosierdzia Św. Wincentego a` Paulo </a:t>
            </a:r>
            <a:br>
              <a:rPr lang="pl-PL" sz="24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4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 Przasnyszu</a:t>
            </a:r>
            <a:endParaRPr lang="pl-PL" sz="2400" b="1" dirty="0"/>
          </a:p>
        </p:txBody>
      </p:sp>
    </p:spTree>
  </p:cSld>
  <p:clrMapOvr>
    <a:masterClrMapping/>
  </p:clrMapOvr>
  <p:transition spd="slow" advTm="1344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"/>
            <a:ext cx="8964488" cy="2420888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rgbClr val="1D4F2C"/>
                </a:solidFill>
                <a:latin typeface="Bell MT" pitchFamily="18" charset="0"/>
              </a:rPr>
              <a:t>Jan Brykała i Piotr Brykała</a:t>
            </a: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Szkole Podstawowej nr 2 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im. H.Sienkiewicza w Przasnyszu 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Pomagający Dzieciom w Nauce</a:t>
            </a:r>
            <a:r>
              <a:rPr lang="pl-PL" i="1" dirty="0" smtClean="0">
                <a:latin typeface="Bell MT" pitchFamily="18" charset="0"/>
              </a:rPr>
              <a:t/>
            </a:r>
            <a:br>
              <a:rPr lang="pl-PL" i="1" dirty="0" smtClean="0">
                <a:latin typeface="Bell MT" pitchFamily="18" charset="0"/>
              </a:rPr>
            </a:br>
            <a:endParaRPr lang="pl-PL" dirty="0"/>
          </a:p>
        </p:txBody>
      </p:sp>
      <p:pic>
        <p:nvPicPr>
          <p:cNvPr id="7" name="Symbol zastępczy zawartości 6" descr="PC1602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7" y="2132856"/>
            <a:ext cx="4896543" cy="3672408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Symbol zastępczy zawartości 4" descr="PC1602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8107" y="2420888"/>
            <a:ext cx="4818009" cy="4032448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203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 vert="horz" anchor="ctr" anchorCtr="1">
            <a:normAutofit/>
          </a:bodyPr>
          <a:lstStyle/>
          <a:p>
            <a:pPr>
              <a:defRPr/>
            </a:pPr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Urszula Hanna Bojarska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</a:t>
            </a:r>
            <a:r>
              <a:rPr lang="pl-PL" sz="2500" i="1" dirty="0" smtClean="0">
                <a:solidFill>
                  <a:srgbClr val="A80040"/>
                </a:solidFill>
                <a:latin typeface="Bell MT" pitchFamily="18" charset="0"/>
              </a:rPr>
              <a:t>Pracujący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 w Szkole Podstawowej nr 2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 im. H.Sienkiewicza w Przasnyszu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5" name="Symbol zastępczy zawartości 4" descr="Pani Urszula Bojarska zdjęcie SP nr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81436"/>
            <a:ext cx="6408712" cy="4806534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515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"/>
            <a:ext cx="8964488" cy="2420888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rgbClr val="1D4F2C"/>
                </a:solidFill>
                <a:latin typeface="Bell MT" pitchFamily="18" charset="0"/>
              </a:rPr>
              <a:t>Emilia </a:t>
            </a:r>
            <a:r>
              <a:rPr lang="pl-PL" sz="2500" i="1" dirty="0" err="1" smtClean="0">
                <a:solidFill>
                  <a:srgbClr val="1D4F2C"/>
                </a:solidFill>
                <a:latin typeface="Bell MT" pitchFamily="18" charset="0"/>
              </a:rPr>
              <a:t>Goździewska</a:t>
            </a: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 w Publicznym Gimnazjum 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im. Noblistów Polskich w Przasnyszu 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Pomagający Dzieciom w Nauce </a:t>
            </a:r>
            <a:r>
              <a:rPr lang="pl-PL" i="1" dirty="0" smtClean="0">
                <a:latin typeface="Bell MT" pitchFamily="18" charset="0"/>
              </a:rPr>
              <a:t/>
            </a:r>
            <a:br>
              <a:rPr lang="pl-PL" i="1" dirty="0" smtClean="0">
                <a:latin typeface="Bell MT" pitchFamily="18" charset="0"/>
              </a:rPr>
            </a:br>
            <a:endParaRPr lang="pl-PL" dirty="0"/>
          </a:p>
        </p:txBody>
      </p:sp>
      <p:pic>
        <p:nvPicPr>
          <p:cNvPr id="5" name="Symbol zastępczy zawartości 4" descr="IMG_01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427301">
            <a:off x="410025" y="2691258"/>
            <a:ext cx="4424495" cy="3318371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Symbol zastępczy zawartości 6" descr="IMG_01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06031">
            <a:off x="4351870" y="2533303"/>
            <a:ext cx="4567522" cy="3425641"/>
          </a:xfrm>
          <a:prstGeom prst="round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 advTm="1813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2181</TotalTime>
  <Words>85</Words>
  <Application>Microsoft Office PowerPoint</Application>
  <PresentationFormat>Pokaz na ekranie (4:3)</PresentationFormat>
  <Paragraphs>26</Paragraphs>
  <Slides>14</Slides>
  <Notes>2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Wierzchołek</vt:lpstr>
      <vt:lpstr>Wolontariusz Roku 2015</vt:lpstr>
      <vt:lpstr>Natalia Wójcik i Kinga Modelska  – Mały Wolontariusz Roku 2015</vt:lpstr>
      <vt:lpstr> Daria Lena Wójcicka Wolontariusz Pracujący w Świetlicy „Promyk Jutrzenki” Zgromadzenia SS. Miłosierdzia Św. Wincentego a` Paulo  w Przasnyszu</vt:lpstr>
      <vt:lpstr>Wojciech Ostrowski Wolontariusz Pracujący w Filii nr 1 Miejskiej Biblioteki Publicznej im. Zofii Nałkowskiej w Przasnyszu</vt:lpstr>
      <vt:lpstr>Aleksandra Mięsowska Wolontariusz Pracujący na Rzecz Dzieci Szkoły Podstawowej  nr 1 z Oddziałami Integracyjnymi im. Kawalerów Orderu Uśmiechu w Przasnyszu Pomagający Dzieciom w Nauce</vt:lpstr>
      <vt:lpstr>Teresa Grabowska Wolontariusz Pracujący w Domu Pomocy Społecznej</vt:lpstr>
      <vt:lpstr>Jan Brykała i Piotr Brykała Wolontariusz Pracujący w Szkole Podstawowej nr 2  im. H.Sienkiewicza w Przasnyszu  Pomagający Dzieciom w Nauce </vt:lpstr>
      <vt:lpstr>Urszula Hanna Bojarska Wolontariusz Pracujący w Szkole Podstawowej nr 2  im. H.Sienkiewicza w Przasnyszu</vt:lpstr>
      <vt:lpstr>Emilia Goździewska Wolontariusz Pracujący  w Publicznym Gimnazjum  im. Noblistów Polskich w Przasnyszu  Pomagający Dzieciom w Nauce  </vt:lpstr>
      <vt:lpstr> Alicja Adamczyk i Patrycja Bączek Wolontariusz  Pracujący w Zespole Szkolno – Rewalidacyjno – Wychowawczym JESTEM oraz w Publicznym Gimnazjum im.Noblistów Polskich Pomagający Dzieciom w Nauce </vt:lpstr>
      <vt:lpstr>Maria Wysk Za najdłuższy staż wolontarystyczny</vt:lpstr>
      <vt:lpstr>Wyróżnienie specjalne dla Magdaleny  Izabeli Sokołowskiej  za szczególne zaangażowanie w różne formy pracy wolontariackiej </vt:lpstr>
      <vt:lpstr>Wyróżnienie specjalne  dla ośmiu wolontariuszy  z klasy IV Technikum Ekonomicznego  za zaangażowanie w wolontariat akcyjny</vt:lpstr>
      <vt:lpstr>Wolontariusz Roku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Wolontariusz Roku 2008</dc:title>
  <dc:creator>MSHOME</dc:creator>
  <cp:lastModifiedBy>N</cp:lastModifiedBy>
  <cp:revision>373</cp:revision>
  <dcterms:modified xsi:type="dcterms:W3CDTF">2016-03-16T08:51:37Z</dcterms:modified>
</cp:coreProperties>
</file>